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7" r:id="rId2"/>
    <p:sldId id="2134805750" r:id="rId3"/>
    <p:sldId id="2134805738" r:id="rId4"/>
    <p:sldId id="362" r:id="rId5"/>
    <p:sldId id="2134805729" r:id="rId6"/>
    <p:sldId id="2134805730" r:id="rId7"/>
    <p:sldId id="2134805731" r:id="rId8"/>
    <p:sldId id="2134805739" r:id="rId9"/>
    <p:sldId id="2076137130" r:id="rId10"/>
    <p:sldId id="2134805748" r:id="rId11"/>
    <p:sldId id="2134805749" r:id="rId12"/>
    <p:sldId id="2134805733" r:id="rId13"/>
    <p:sldId id="2076137127" r:id="rId14"/>
    <p:sldId id="2134805556" r:id="rId15"/>
    <p:sldId id="2134805557" r:id="rId16"/>
    <p:sldId id="2076137131" r:id="rId17"/>
    <p:sldId id="2134805591" r:id="rId18"/>
    <p:sldId id="2134805595" r:id="rId19"/>
    <p:sldId id="2134805593" r:id="rId20"/>
    <p:sldId id="2134805558" r:id="rId21"/>
    <p:sldId id="2076137132" r:id="rId22"/>
    <p:sldId id="2134805710" r:id="rId23"/>
    <p:sldId id="2134805751" r:id="rId24"/>
    <p:sldId id="2134805743" r:id="rId25"/>
    <p:sldId id="2134805740" r:id="rId26"/>
    <p:sldId id="2134805741" r:id="rId27"/>
    <p:sldId id="2134805742" r:id="rId28"/>
    <p:sldId id="2134805744" r:id="rId29"/>
    <p:sldId id="2134805747" r:id="rId30"/>
    <p:sldId id="2134805746" r:id="rId31"/>
    <p:sldId id="2134805717" r:id="rId32"/>
    <p:sldId id="2134805718" r:id="rId33"/>
    <p:sldId id="2134805560" r:id="rId34"/>
    <p:sldId id="2134805719" r:id="rId35"/>
    <p:sldId id="2134805596" r:id="rId36"/>
    <p:sldId id="2134805586" r:id="rId37"/>
    <p:sldId id="2134805603" r:id="rId38"/>
    <p:sldId id="2134805722" r:id="rId39"/>
    <p:sldId id="2134805720" r:id="rId40"/>
    <p:sldId id="2134805568" r:id="rId41"/>
    <p:sldId id="2134805582" r:id="rId42"/>
    <p:sldId id="2134805577" r:id="rId43"/>
    <p:sldId id="2134805572" r:id="rId44"/>
    <p:sldId id="2134805574" r:id="rId45"/>
    <p:sldId id="2134805590" r:id="rId46"/>
    <p:sldId id="2134805584" r:id="rId47"/>
    <p:sldId id="2134805585" r:id="rId48"/>
    <p:sldId id="2134805601" r:id="rId49"/>
    <p:sldId id="2134805606" r:id="rId50"/>
    <p:sldId id="2134805602" r:id="rId51"/>
    <p:sldId id="2134805634" r:id="rId52"/>
    <p:sldId id="2134805605" r:id="rId53"/>
    <p:sldId id="2134805737" r:id="rId54"/>
    <p:sldId id="2134805736" r:id="rId55"/>
    <p:sldId id="2134805735" r:id="rId56"/>
    <p:sldId id="2134805721" r:id="rId57"/>
    <p:sldId id="2134805592" r:id="rId58"/>
    <p:sldId id="2134805700" r:id="rId59"/>
    <p:sldId id="2134805703" r:id="rId60"/>
    <p:sldId id="2134805701" r:id="rId61"/>
    <p:sldId id="2134805704" r:id="rId62"/>
    <p:sldId id="2134805723" r:id="rId63"/>
    <p:sldId id="3191" r:id="rId64"/>
    <p:sldId id="2076137137" r:id="rId65"/>
    <p:sldId id="3192" r:id="rId66"/>
    <p:sldId id="2134805724" r:id="rId67"/>
    <p:sldId id="2134805636" r:id="rId68"/>
    <p:sldId id="2134805725" r:id="rId69"/>
    <p:sldId id="2134805726" r:id="rId70"/>
    <p:sldId id="2134805589" r:id="rId71"/>
    <p:sldId id="2134805594" r:id="rId72"/>
    <p:sldId id="3201" r:id="rId73"/>
    <p:sldId id="3164" r:id="rId74"/>
    <p:sldId id="2076137135" r:id="rId75"/>
    <p:sldId id="3194" r:id="rId76"/>
    <p:sldId id="3204" r:id="rId77"/>
    <p:sldId id="3187" r:id="rId78"/>
    <p:sldId id="2581" r:id="rId79"/>
    <p:sldId id="2076136257" r:id="rId80"/>
    <p:sldId id="2134805711" r:id="rId81"/>
    <p:sldId id="2134805712" r:id="rId82"/>
    <p:sldId id="2134805713" r:id="rId83"/>
    <p:sldId id="2134805714" r:id="rId84"/>
    <p:sldId id="3218" r:id="rId85"/>
    <p:sldId id="3233" r:id="rId86"/>
    <p:sldId id="3234" r:id="rId87"/>
    <p:sldId id="3219"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DE5BB260-CE42-4024-B731-9A9A3BB5636E}">
          <p14:sldIdLst>
            <p14:sldId id="257"/>
            <p14:sldId id="2134805750"/>
            <p14:sldId id="2134805738"/>
            <p14:sldId id="362"/>
            <p14:sldId id="2134805729"/>
            <p14:sldId id="2134805730"/>
            <p14:sldId id="2134805731"/>
            <p14:sldId id="2134805739"/>
            <p14:sldId id="2076137130"/>
            <p14:sldId id="2134805748"/>
            <p14:sldId id="2134805749"/>
            <p14:sldId id="2134805733"/>
            <p14:sldId id="2076137127"/>
            <p14:sldId id="2134805556"/>
            <p14:sldId id="2134805557"/>
            <p14:sldId id="2076137131"/>
            <p14:sldId id="2134805591"/>
            <p14:sldId id="2134805595"/>
            <p14:sldId id="2134805593"/>
            <p14:sldId id="2134805558"/>
            <p14:sldId id="2076137132"/>
            <p14:sldId id="2134805710"/>
            <p14:sldId id="2134805751"/>
            <p14:sldId id="2134805743"/>
            <p14:sldId id="2134805740"/>
            <p14:sldId id="2134805741"/>
            <p14:sldId id="2134805742"/>
            <p14:sldId id="2134805744"/>
            <p14:sldId id="2134805747"/>
            <p14:sldId id="2134805746"/>
          </p14:sldIdLst>
        </p14:section>
        <p14:section name="Repurposed DP-203 Materials" id="{9A603BEC-B55F-47B6-8AC7-F7BEBBCECE4F}">
          <p14:sldIdLst>
            <p14:sldId id="2134805717"/>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333333"/>
    <a:srgbClr val="CC79A7"/>
    <a:srgbClr val="009E73"/>
    <a:srgbClr val="E69F00"/>
    <a:srgbClr val="0072B2"/>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519" autoAdjust="0"/>
    <p:restoredTop sz="96247" autoAdjust="0"/>
  </p:normalViewPr>
  <p:slideViewPr>
    <p:cSldViewPr snapToGrid="0" snapToObjects="1">
      <p:cViewPr varScale="1">
        <p:scale>
          <a:sx n="198" d="100"/>
          <a:sy n="198" d="100"/>
        </p:scale>
        <p:origin x="656" y="46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4/14/2025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emf"/><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emf"/><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and blue background with text&#10;&#10;AI-generated content may be incorrect.">
            <a:extLst>
              <a:ext uri="{FF2B5EF4-FFF2-40B4-BE49-F238E27FC236}">
                <a16:creationId xmlns:a16="http://schemas.microsoft.com/office/drawing/2014/main" id="{CABA459D-14F1-728E-FC13-0E58C2B38BB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blue and white rectangular sign with white text&#10;&#10;Description automatically generated">
            <a:extLst>
              <a:ext uri="{FF2B5EF4-FFF2-40B4-BE49-F238E27FC236}">
                <a16:creationId xmlns:a16="http://schemas.microsoft.com/office/drawing/2014/main" id="{E496697E-648E-3419-429D-AA0D2F24418A}"/>
              </a:ext>
            </a:extLst>
          </p:cNvPr>
          <p:cNvPicPr>
            <a:picLocks noChangeAspect="1"/>
          </p:cNvPicPr>
          <p:nvPr/>
        </p:nvPicPr>
        <p:blipFill>
          <a:blip r:embed="rId4"/>
          <a:stretch>
            <a:fillRect/>
          </a:stretch>
        </p:blipFill>
        <p:spPr>
          <a:xfrm>
            <a:off x="4483065" y="3465094"/>
            <a:ext cx="482670" cy="763292"/>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D39963DB-C32B-90CE-55F5-5C774E9A473D}"/>
              </a:ext>
            </a:extLst>
          </p:cNvPr>
          <p:cNvPicPr>
            <a:picLocks noChangeAspect="1"/>
          </p:cNvPicPr>
          <p:nvPr/>
        </p:nvPicPr>
        <p:blipFill>
          <a:blip r:embed="rId2"/>
          <a:stretch>
            <a:fillRect/>
          </a:stretch>
        </p:blipFill>
        <p:spPr>
          <a:xfrm>
            <a:off x="759359" y="1330170"/>
            <a:ext cx="4090215" cy="2483160"/>
          </a:xfrm>
          <a:prstGeom prst="rect">
            <a:avLst/>
          </a:prstGeom>
        </p:spPr>
      </p:pic>
      <p:pic>
        <p:nvPicPr>
          <p:cNvPr id="7" name="Picture 6">
            <a:extLst>
              <a:ext uri="{FF2B5EF4-FFF2-40B4-BE49-F238E27FC236}">
                <a16:creationId xmlns:a16="http://schemas.microsoft.com/office/drawing/2014/main" id="{1E5D1BBF-75DA-2856-8532-757D97FB1E5A}"/>
              </a:ext>
            </a:extLst>
          </p:cNvPr>
          <p:cNvPicPr>
            <a:picLocks noChangeAspect="1"/>
          </p:cNvPicPr>
          <p:nvPr/>
        </p:nvPicPr>
        <p:blipFill>
          <a:blip r:embed="rId3"/>
          <a:stretch>
            <a:fillRect/>
          </a:stretch>
        </p:blipFill>
        <p:spPr>
          <a:xfrm>
            <a:off x="5807511" y="824410"/>
            <a:ext cx="2553634" cy="3494679"/>
          </a:xfrm>
          <a:prstGeom prst="rect">
            <a:avLst/>
          </a:prstGeom>
        </p:spPr>
      </p:pic>
    </p:spTree>
    <p:extLst>
      <p:ext uri="{BB962C8B-B14F-4D97-AF65-F5344CB8AC3E}">
        <p14:creationId xmlns:p14="http://schemas.microsoft.com/office/powerpoint/2010/main" val="27610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A0528384-A391-6015-D392-CD773B1CD564}"/>
              </a:ext>
            </a:extLst>
          </p:cNvPr>
          <p:cNvPicPr>
            <a:picLocks noChangeAspect="1"/>
          </p:cNvPicPr>
          <p:nvPr/>
        </p:nvPicPr>
        <p:blipFill>
          <a:blip r:embed="rId2"/>
          <a:stretch>
            <a:fillRect/>
          </a:stretch>
        </p:blipFill>
        <p:spPr>
          <a:xfrm>
            <a:off x="2436306" y="680185"/>
            <a:ext cx="4271388" cy="4426602"/>
          </a:xfrm>
          <a:prstGeom prst="rect">
            <a:avLst/>
          </a:prstGeom>
        </p:spPr>
      </p:pic>
    </p:spTree>
    <p:extLst>
      <p:ext uri="{BB962C8B-B14F-4D97-AF65-F5344CB8AC3E}">
        <p14:creationId xmlns:p14="http://schemas.microsoft.com/office/powerpoint/2010/main" val="62661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solidFill>
                  <a:srgbClr val="333333"/>
                </a:solidFill>
                <a:latin typeface="Arial Black" panose="020B0A04020102020204" pitchFamily="34" charset="0"/>
                <a:ea typeface="Tahoma" panose="020B0604030504040204" pitchFamily="34" charset="0"/>
                <a:cs typeface="Tahoma" panose="020B0604030504040204" pitchFamily="34" charset="0"/>
              </a:rPr>
              <a:t>Tim's Certification Study Model</a:t>
            </a:r>
            <a:endParaRPr lang="en-US" sz="2800" dirty="0">
              <a:solidFill>
                <a:srgbClr val="333333"/>
              </a:solidFill>
              <a:latin typeface="Arial Black" panose="020B0A04020102020204" pitchFamily="34" charset="0"/>
            </a:endParaRPr>
          </a:p>
        </p:txBody>
      </p:sp>
      <p:pic>
        <p:nvPicPr>
          <p:cNvPr id="4" name="Picture 3" descr="A wooden stool with legs&#10;&#10;AI-generated content may be incorrect.">
            <a:extLst>
              <a:ext uri="{FF2B5EF4-FFF2-40B4-BE49-F238E27FC236}">
                <a16:creationId xmlns:a16="http://schemas.microsoft.com/office/drawing/2014/main" id="{5CDD3956-1985-FA6B-47D4-885B4B526772}"/>
              </a:ext>
            </a:extLst>
          </p:cNvPr>
          <p:cNvPicPr>
            <a:picLocks noChangeAspect="1"/>
          </p:cNvPicPr>
          <p:nvPr/>
        </p:nvPicPr>
        <p:blipFill>
          <a:blip r:embed="rId3"/>
          <a:stretch>
            <a:fillRect/>
          </a:stretch>
        </p:blipFill>
        <p:spPr>
          <a:xfrm>
            <a:off x="1791610" y="800244"/>
            <a:ext cx="5697362" cy="4291519"/>
          </a:xfrm>
          <a:prstGeom prst="rect">
            <a:avLst/>
          </a:prstGeom>
        </p:spPr>
      </p:pic>
      <p:sp>
        <p:nvSpPr>
          <p:cNvPr id="3" name="Rectangle: Rounded Corners 2">
            <a:extLst>
              <a:ext uri="{FF2B5EF4-FFF2-40B4-BE49-F238E27FC236}">
                <a16:creationId xmlns:a16="http://schemas.microsoft.com/office/drawing/2014/main" id="{19940470-EF2B-0E80-311F-4964A9F50F87}"/>
              </a:ext>
            </a:extLst>
          </p:cNvPr>
          <p:cNvSpPr/>
          <p:nvPr/>
        </p:nvSpPr>
        <p:spPr>
          <a:xfrm>
            <a:off x="6902596" y="836596"/>
            <a:ext cx="2055045" cy="680778"/>
          </a:xfrm>
          <a:prstGeom prst="roundRect">
            <a:avLst/>
          </a:prstGeom>
          <a:solidFill>
            <a:srgbClr val="0072B2"/>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Generative AI Support</a:t>
            </a:r>
          </a:p>
        </p:txBody>
      </p:sp>
      <p:sp>
        <p:nvSpPr>
          <p:cNvPr id="10" name="Rectangle: Rounded Corners 9">
            <a:extLst>
              <a:ext uri="{FF2B5EF4-FFF2-40B4-BE49-F238E27FC236}">
                <a16:creationId xmlns:a16="http://schemas.microsoft.com/office/drawing/2014/main" id="{9A6A0D5F-4DBE-F032-444C-F7DD6AD1E73A}"/>
              </a:ext>
            </a:extLst>
          </p:cNvPr>
          <p:cNvSpPr/>
          <p:nvPr/>
        </p:nvSpPr>
        <p:spPr>
          <a:xfrm>
            <a:off x="312174" y="3326147"/>
            <a:ext cx="2058114" cy="718834"/>
          </a:xfrm>
          <a:prstGeom prst="roundRect">
            <a:avLst/>
          </a:prstGeom>
          <a:solidFill>
            <a:srgbClr val="E69F00"/>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Core Concepts (Docs)</a:t>
            </a:r>
          </a:p>
        </p:txBody>
      </p:sp>
      <p:sp>
        <p:nvSpPr>
          <p:cNvPr id="12" name="Rectangle: Rounded Corners 11">
            <a:extLst>
              <a:ext uri="{FF2B5EF4-FFF2-40B4-BE49-F238E27FC236}">
                <a16:creationId xmlns:a16="http://schemas.microsoft.com/office/drawing/2014/main" id="{4DCF1225-9D90-9AD4-4DD0-6853B132C9D9}"/>
              </a:ext>
            </a:extLst>
          </p:cNvPr>
          <p:cNvSpPr/>
          <p:nvPr/>
        </p:nvSpPr>
        <p:spPr>
          <a:xfrm>
            <a:off x="3568870" y="4304051"/>
            <a:ext cx="2142842" cy="718834"/>
          </a:xfrm>
          <a:prstGeom prst="roundRect">
            <a:avLst/>
          </a:prstGeom>
          <a:solidFill>
            <a:srgbClr val="009E73"/>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Hands-On Skills (Labs)</a:t>
            </a:r>
          </a:p>
        </p:txBody>
      </p:sp>
      <p:sp>
        <p:nvSpPr>
          <p:cNvPr id="13" name="Callout: Line 12">
            <a:extLst>
              <a:ext uri="{FF2B5EF4-FFF2-40B4-BE49-F238E27FC236}">
                <a16:creationId xmlns:a16="http://schemas.microsoft.com/office/drawing/2014/main" id="{3652D56D-BDD5-46A4-B2E4-EE0CA91AFCA4}"/>
              </a:ext>
            </a:extLst>
          </p:cNvPr>
          <p:cNvSpPr/>
          <p:nvPr/>
        </p:nvSpPr>
        <p:spPr>
          <a:xfrm>
            <a:off x="1299636" y="5481780"/>
            <a:ext cx="1962243" cy="651310"/>
          </a:xfrm>
          <a:prstGeom prst="borderCallout1">
            <a:avLst>
              <a:gd name="adj1" fmla="val 50123"/>
              <a:gd name="adj2" fmla="val 101191"/>
              <a:gd name="adj3" fmla="val 41258"/>
              <a:gd name="adj4" fmla="val 13847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Theory (Docs)</a:t>
            </a:r>
          </a:p>
        </p:txBody>
      </p:sp>
      <p:sp>
        <p:nvSpPr>
          <p:cNvPr id="14" name="Rectangle: Rounded Corners 13">
            <a:extLst>
              <a:ext uri="{FF2B5EF4-FFF2-40B4-BE49-F238E27FC236}">
                <a16:creationId xmlns:a16="http://schemas.microsoft.com/office/drawing/2014/main" id="{3D4A245B-727F-04D1-B830-46EB3B2C1287}"/>
              </a:ext>
            </a:extLst>
          </p:cNvPr>
          <p:cNvSpPr/>
          <p:nvPr/>
        </p:nvSpPr>
        <p:spPr>
          <a:xfrm>
            <a:off x="6858698" y="3345175"/>
            <a:ext cx="2142842" cy="680777"/>
          </a:xfrm>
          <a:prstGeom prst="roundRect">
            <a:avLst/>
          </a:prstGeom>
          <a:solidFill>
            <a:srgbClr val="CC79A7"/>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Knowledge Checks (Tests)</a:t>
            </a:r>
          </a:p>
        </p:txBody>
      </p:sp>
      <p:cxnSp>
        <p:nvCxnSpPr>
          <p:cNvPr id="16" name="Straight Connector 15">
            <a:extLst>
              <a:ext uri="{FF2B5EF4-FFF2-40B4-BE49-F238E27FC236}">
                <a16:creationId xmlns:a16="http://schemas.microsoft.com/office/drawing/2014/main" id="{61FBF4B9-0EC9-E8A7-59B2-DD372FAD7079}"/>
              </a:ext>
            </a:extLst>
          </p:cNvPr>
          <p:cNvCxnSpPr>
            <a:cxnSpLocks/>
          </p:cNvCxnSpPr>
          <p:nvPr/>
        </p:nvCxnSpPr>
        <p:spPr>
          <a:xfrm flipV="1">
            <a:off x="2370288" y="3531704"/>
            <a:ext cx="891591" cy="179773"/>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9CAFBC6-A029-C4C1-F266-FC9B0A63FA14}"/>
              </a:ext>
            </a:extLst>
          </p:cNvPr>
          <p:cNvCxnSpPr>
            <a:cxnSpLocks/>
          </p:cNvCxnSpPr>
          <p:nvPr/>
        </p:nvCxnSpPr>
        <p:spPr>
          <a:xfrm flipV="1">
            <a:off x="4640291" y="3564835"/>
            <a:ext cx="259700" cy="739216"/>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DADBE5-FE30-F22E-DDA6-F9474069FAAF}"/>
              </a:ext>
            </a:extLst>
          </p:cNvPr>
          <p:cNvCxnSpPr>
            <a:cxnSpLocks/>
          </p:cNvCxnSpPr>
          <p:nvPr/>
        </p:nvCxnSpPr>
        <p:spPr>
          <a:xfrm flipH="1" flipV="1">
            <a:off x="6149009" y="3531704"/>
            <a:ext cx="709689" cy="166587"/>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D2789F-8796-3050-AD0A-070A52DDC2B1}"/>
              </a:ext>
            </a:extLst>
          </p:cNvPr>
          <p:cNvCxnSpPr>
            <a:cxnSpLocks/>
          </p:cNvCxnSpPr>
          <p:nvPr/>
        </p:nvCxnSpPr>
        <p:spPr>
          <a:xfrm flipH="1">
            <a:off x="6016487" y="1177452"/>
            <a:ext cx="886109" cy="373190"/>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140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4014382" cy="2578256"/>
          </a:xfrm>
        </p:spPr>
        <p:txBody>
          <a:bodyPr/>
          <a:lstStyle/>
          <a:p>
            <a:r>
              <a:rPr lang="en-US" dirty="0"/>
              <a:t>Course materials: </a:t>
            </a:r>
            <a:r>
              <a:rPr lang="en-US" b="1" dirty="0">
                <a:solidFill>
                  <a:srgbClr val="0070C0"/>
                </a:solidFill>
              </a:rPr>
              <a:t>go.techtrainertim.com/fabric</a:t>
            </a:r>
          </a:p>
          <a:p>
            <a:r>
              <a:rPr lang="en-US" dirty="0"/>
              <a:t>Contact: </a:t>
            </a:r>
            <a:br>
              <a:rPr lang="en-US" dirty="0"/>
            </a:br>
            <a:r>
              <a:rPr lang="en-US" b="1" dirty="0">
                <a:solidFill>
                  <a:srgbClr val="0070C0"/>
                </a:solidFill>
              </a:rPr>
              <a:t>TechTrainerTim.com</a:t>
            </a:r>
          </a:p>
        </p:txBody>
      </p:sp>
      <p:pic>
        <p:nvPicPr>
          <p:cNvPr id="4" name="Picture 3" descr="A person wearing glasses and a black jacket&#10;&#10;AI-generated content may be incorrect.">
            <a:extLst>
              <a:ext uri="{FF2B5EF4-FFF2-40B4-BE49-F238E27FC236}">
                <a16:creationId xmlns:a16="http://schemas.microsoft.com/office/drawing/2014/main" id="{E7149AD8-9586-34C9-82C2-479B63FB2B47}"/>
              </a:ext>
            </a:extLst>
          </p:cNvPr>
          <p:cNvPicPr>
            <a:picLocks noChangeAspect="1"/>
          </p:cNvPicPr>
          <p:nvPr/>
        </p:nvPicPr>
        <p:blipFill>
          <a:blip r:embed="rId2"/>
          <a:stretch>
            <a:fillRect/>
          </a:stretch>
        </p:blipFill>
        <p:spPr>
          <a:xfrm>
            <a:off x="5598694" y="1592569"/>
            <a:ext cx="2271273" cy="195836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163657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3410140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23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15140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18688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6830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Welcome to Training!</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736774" y="1078680"/>
            <a:ext cx="8946147" cy="3547021"/>
          </a:xfrm>
        </p:spPr>
        <p:txBody>
          <a:bodyPr/>
          <a:lstStyle/>
          <a:p>
            <a:r>
              <a:rPr lang="en-US" sz="2000" dirty="0"/>
              <a:t>General, friendly overview of Microsoft Fabric capabilities</a:t>
            </a:r>
          </a:p>
          <a:p>
            <a:r>
              <a:rPr lang="en-US" sz="2000" dirty="0"/>
              <a:t>Level 100-200</a:t>
            </a:r>
          </a:p>
          <a:p>
            <a:r>
              <a:rPr lang="en-US" sz="2000" dirty="0"/>
              <a:t>Not explicitly aligned to Fabric certification</a:t>
            </a:r>
          </a:p>
          <a:p>
            <a:r>
              <a:rPr lang="en-US" sz="2000" dirty="0"/>
              <a:t>Audience personas:</a:t>
            </a:r>
          </a:p>
          <a:p>
            <a:pPr lvl="1"/>
            <a:r>
              <a:rPr lang="en-US" dirty="0"/>
              <a:t>Power BI pros: Data analysis</a:t>
            </a:r>
          </a:p>
          <a:p>
            <a:pPr lvl="1"/>
            <a:r>
              <a:rPr lang="en-US" dirty="0"/>
              <a:t>Data engineers: Automation pipelines</a:t>
            </a:r>
          </a:p>
          <a:p>
            <a:pPr lvl="1"/>
            <a:r>
              <a:rPr lang="en-US" dirty="0"/>
              <a:t>SQL/DW analysts: New to NoSQL</a:t>
            </a:r>
          </a:p>
          <a:p>
            <a:pPr lvl="1"/>
            <a:r>
              <a:rPr lang="en-US" dirty="0"/>
              <a:t>Data scientists: Notebooks, code first</a:t>
            </a:r>
          </a:p>
          <a:p>
            <a:pPr lvl="1"/>
            <a:r>
              <a:rPr lang="en-US" dirty="0"/>
              <a:t>IT admins/architects: How to manage</a:t>
            </a:r>
          </a:p>
          <a:p>
            <a:pPr lvl="1"/>
            <a:endParaRPr lang="en-US" dirty="0"/>
          </a:p>
          <a:p>
            <a:pPr lvl="1"/>
            <a:endParaRPr lang="en-US" dirty="0"/>
          </a:p>
        </p:txBody>
      </p:sp>
    </p:spTree>
    <p:extLst>
      <p:ext uri="{BB962C8B-B14F-4D97-AF65-F5344CB8AC3E}">
        <p14:creationId xmlns:p14="http://schemas.microsoft.com/office/powerpoint/2010/main" val="36002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351386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107839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210801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More on Parquet and Delta Lake (FOSS)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b="1" dirty="0"/>
              <a:t>Apache Parquet</a:t>
            </a:r>
          </a:p>
          <a:p>
            <a:pPr lvl="1"/>
            <a:r>
              <a:rPr lang="en-US" dirty="0"/>
              <a:t>Open-source, columnar file format</a:t>
            </a:r>
          </a:p>
          <a:p>
            <a:pPr lvl="1"/>
            <a:r>
              <a:rPr lang="en-US" dirty="0"/>
              <a:t>Compressed and optimized for analytics</a:t>
            </a:r>
          </a:p>
          <a:p>
            <a:pPr lvl="1"/>
            <a:r>
              <a:rPr lang="en-US" dirty="0"/>
              <a:t>Used by Spark, SQL, and Power BI</a:t>
            </a:r>
          </a:p>
          <a:p>
            <a:r>
              <a:rPr lang="en-US" b="1" dirty="0"/>
              <a:t>Delta Lake</a:t>
            </a:r>
          </a:p>
          <a:p>
            <a:pPr lvl="1"/>
            <a:r>
              <a:rPr lang="en-US" dirty="0"/>
              <a:t>Built on top of Parquet</a:t>
            </a:r>
          </a:p>
          <a:p>
            <a:pPr lvl="1"/>
            <a:r>
              <a:rPr lang="en-US" dirty="0"/>
              <a:t>Adds ACID transactions and versioning</a:t>
            </a:r>
          </a:p>
          <a:p>
            <a:pPr lvl="1"/>
            <a:r>
              <a:rPr lang="en-US" dirty="0"/>
              <a:t>Supports updates, deletes, and time travel</a:t>
            </a:r>
          </a:p>
          <a:p>
            <a:pPr lvl="1"/>
            <a:r>
              <a:rPr lang="en-US" dirty="0"/>
              <a:t>Enables streaming + batch in one table</a:t>
            </a:r>
          </a:p>
        </p:txBody>
      </p:sp>
    </p:spTree>
    <p:extLst>
      <p:ext uri="{BB962C8B-B14F-4D97-AF65-F5344CB8AC3E}">
        <p14:creationId xmlns:p14="http://schemas.microsoft.com/office/powerpoint/2010/main" val="93269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Basic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go.techtrainertim.com/fab1</a:t>
            </a:r>
          </a:p>
        </p:txBody>
      </p:sp>
      <p:pic>
        <p:nvPicPr>
          <p:cNvPr id="4098" name="Picture 2" descr="Diagram of the hierarchy of items like lakehouses and semantic models within a workspace within a tenant.">
            <a:extLst>
              <a:ext uri="{FF2B5EF4-FFF2-40B4-BE49-F238E27FC236}">
                <a16:creationId xmlns:a16="http://schemas.microsoft.com/office/drawing/2014/main" id="{1438B0A3-0340-935E-BB63-2CCAE455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9" y="535208"/>
            <a:ext cx="3575121" cy="2207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gram of different Fabric experiences all accessing the same OneLake data storage.">
            <a:extLst>
              <a:ext uri="{FF2B5EF4-FFF2-40B4-BE49-F238E27FC236}">
                <a16:creationId xmlns:a16="http://schemas.microsoft.com/office/drawing/2014/main" id="{AE761757-0468-3CC5-3B73-4702EA38F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1" y="2768280"/>
            <a:ext cx="3741968" cy="2287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 of the software as a service foundation beneath the different experiences of Fabric.">
            <a:extLst>
              <a:ext uri="{FF2B5EF4-FFF2-40B4-BE49-F238E27FC236}">
                <a16:creationId xmlns:a16="http://schemas.microsoft.com/office/drawing/2014/main" id="{1C196087-6844-82CF-EFF2-41D7AEEC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886" y="643158"/>
            <a:ext cx="3628695" cy="197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7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Experiences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815703" y="4853552"/>
            <a:ext cx="2443111"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fex</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026" name="Picture 2">
            <a:extLst>
              <a:ext uri="{FF2B5EF4-FFF2-40B4-BE49-F238E27FC236}">
                <a16:creationId xmlns:a16="http://schemas.microsoft.com/office/drawing/2014/main" id="{E0E53DA1-15BC-2557-2C8E-415A6A56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1" y="736040"/>
            <a:ext cx="7661918" cy="39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0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Lakehouse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go.techtrainertim.com/lcs</a:t>
            </a:r>
          </a:p>
        </p:txBody>
      </p:sp>
      <p:pic>
        <p:nvPicPr>
          <p:cNvPr id="2050" name="Picture 2" descr="Diagram of the end-to-end architecture of a lakehouse in Microsoft Fabric.">
            <a:extLst>
              <a:ext uri="{FF2B5EF4-FFF2-40B4-BE49-F238E27FC236}">
                <a16:creationId xmlns:a16="http://schemas.microsoft.com/office/drawing/2014/main" id="{F4FCBDFB-EBE3-A87B-1ABB-57C2CBB92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5" y="521355"/>
            <a:ext cx="3231204" cy="2077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how data flows and transforms in Microsoft Fabric.">
            <a:extLst>
              <a:ext uri="{FF2B5EF4-FFF2-40B4-BE49-F238E27FC236}">
                <a16:creationId xmlns:a16="http://schemas.microsoft.com/office/drawing/2014/main" id="{6B639506-4E66-FD45-B01E-908A0E3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17" y="2631352"/>
            <a:ext cx="5268717" cy="2107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the Sale Fact table and related dimensions for this tutorial's data model.">
            <a:extLst>
              <a:ext uri="{FF2B5EF4-FFF2-40B4-BE49-F238E27FC236}">
                <a16:creationId xmlns:a16="http://schemas.microsoft.com/office/drawing/2014/main" id="{6703D007-76D0-0162-B7BB-BB2BE144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34" y="171774"/>
            <a:ext cx="2716887" cy="31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6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SQL Database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sql</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3074" name="Picture 2" descr="Diagram of the architecture of the sample application in this tutorial.">
            <a:extLst>
              <a:ext uri="{FF2B5EF4-FFF2-40B4-BE49-F238E27FC236}">
                <a16:creationId xmlns:a16="http://schemas.microsoft.com/office/drawing/2014/main" id="{968EB35B-08B0-FE2C-358D-FDEAE7F1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8" y="992738"/>
            <a:ext cx="7094783" cy="31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88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Warehouse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go.techtrainertim.com/sw1</a:t>
            </a:r>
          </a:p>
        </p:txBody>
      </p:sp>
      <p:pic>
        <p:nvPicPr>
          <p:cNvPr id="5122" name="Picture 2" descr="Diagram that shows the data warehouse end to end architecture.">
            <a:extLst>
              <a:ext uri="{FF2B5EF4-FFF2-40B4-BE49-F238E27FC236}">
                <a16:creationId xmlns:a16="http://schemas.microsoft.com/office/drawing/2014/main" id="{8C3CE38D-23A4-9526-B59D-CCF6FBEE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8" y="1218705"/>
            <a:ext cx="4743090" cy="27060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that shows the data model you use in this tutorial, which includes the fact_sale table and its related dimensions.">
            <a:extLst>
              <a:ext uri="{FF2B5EF4-FFF2-40B4-BE49-F238E27FC236}">
                <a16:creationId xmlns:a16="http://schemas.microsoft.com/office/drawing/2014/main" id="{98F272F9-D6F5-6DA5-FE2E-14FA1BDE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81" y="505204"/>
            <a:ext cx="3822398" cy="42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Streaming Data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go.techtrainertim.com/rasp</a:t>
            </a:r>
          </a:p>
        </p:txBody>
      </p:sp>
      <p:pic>
        <p:nvPicPr>
          <p:cNvPr id="3" name="Picture 2">
            <a:extLst>
              <a:ext uri="{FF2B5EF4-FFF2-40B4-BE49-F238E27FC236}">
                <a16:creationId xmlns:a16="http://schemas.microsoft.com/office/drawing/2014/main" id="{6E710A0E-01D2-8069-12F4-1731078871A2}"/>
              </a:ext>
            </a:extLst>
          </p:cNvPr>
          <p:cNvPicPr>
            <a:picLocks noChangeAspect="1"/>
          </p:cNvPicPr>
          <p:nvPr/>
        </p:nvPicPr>
        <p:blipFill>
          <a:blip r:embed="rId2"/>
          <a:stretch>
            <a:fillRect/>
          </a:stretch>
        </p:blipFill>
        <p:spPr>
          <a:xfrm>
            <a:off x="1255502" y="1034306"/>
            <a:ext cx="6632996" cy="3329147"/>
          </a:xfrm>
          <a:prstGeom prst="rect">
            <a:avLst/>
          </a:prstGeom>
        </p:spPr>
      </p:pic>
    </p:spTree>
    <p:extLst>
      <p:ext uri="{BB962C8B-B14F-4D97-AF65-F5344CB8AC3E}">
        <p14:creationId xmlns:p14="http://schemas.microsoft.com/office/powerpoint/2010/main" val="93175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Today's Course Plan (Central Time)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520322" y="1220037"/>
            <a:ext cx="8946147" cy="3547021"/>
          </a:xfrm>
        </p:spPr>
        <p:txBody>
          <a:bodyPr/>
          <a:lstStyle/>
          <a:p>
            <a:r>
              <a:rPr lang="en-US" sz="2400" dirty="0"/>
              <a:t>11:00 am  -                           - Segment 1: Intro to Fabric</a:t>
            </a:r>
          </a:p>
          <a:p>
            <a:r>
              <a:rPr lang="en-US" sz="2400" dirty="0"/>
              <a:t>12:00 pm  -  10-min break - Segment 2: Batch Processing</a:t>
            </a:r>
          </a:p>
          <a:p>
            <a:r>
              <a:rPr lang="en-US" sz="2400" dirty="0"/>
              <a:t>01:00 pm  -  10-min break - Segment 3: Stream Processing</a:t>
            </a:r>
          </a:p>
          <a:p>
            <a:r>
              <a:rPr lang="en-US" sz="2400" dirty="0"/>
              <a:t>02:00 pm  -  10-min break - Segment 4: Copilot, Cert, Etc.</a:t>
            </a:r>
          </a:p>
          <a:p>
            <a:r>
              <a:rPr lang="en-US" sz="2400" dirty="0"/>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A Tale of Three Houses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195910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7026" y="2110085"/>
            <a:ext cx="7609968" cy="830997"/>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go.techtrainertim.com/fabric</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B6849CCE-4F85-DA82-CDAC-C1C0BCA38358}"/>
              </a:ext>
            </a:extLst>
          </p:cNvPr>
          <p:cNvPicPr>
            <a:picLocks noChangeAspect="1"/>
          </p:cNvPicPr>
          <p:nvPr/>
        </p:nvPicPr>
        <p:blipFill>
          <a:blip r:embed="rId2"/>
          <a:stretch>
            <a:fillRect/>
          </a:stretch>
        </p:blipFill>
        <p:spPr>
          <a:xfrm>
            <a:off x="1596458" y="808521"/>
            <a:ext cx="5951084" cy="404902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6" name="Picture 5">
            <a:extLst>
              <a:ext uri="{FF2B5EF4-FFF2-40B4-BE49-F238E27FC236}">
                <a16:creationId xmlns:a16="http://schemas.microsoft.com/office/drawing/2014/main" id="{DC28750B-63BA-6C14-7CF3-73B74AB220BC}"/>
              </a:ext>
            </a:extLst>
          </p:cNvPr>
          <p:cNvPicPr>
            <a:picLocks noChangeAspect="1"/>
          </p:cNvPicPr>
          <p:nvPr/>
        </p:nvPicPr>
        <p:blipFill>
          <a:blip r:embed="rId2"/>
          <a:stretch>
            <a:fillRect/>
          </a:stretch>
        </p:blipFill>
        <p:spPr>
          <a:xfrm>
            <a:off x="1986012" y="786759"/>
            <a:ext cx="4979470" cy="4152543"/>
          </a:xfrm>
          <a:prstGeom prst="rect">
            <a:avLst/>
          </a:prstGeom>
        </p:spPr>
      </p:pic>
    </p:spTree>
    <p:extLst>
      <p:ext uri="{BB962C8B-B14F-4D97-AF65-F5344CB8AC3E}">
        <p14:creationId xmlns:p14="http://schemas.microsoft.com/office/powerpoint/2010/main" val="1083770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7" name="Picture 6">
            <a:extLst>
              <a:ext uri="{FF2B5EF4-FFF2-40B4-BE49-F238E27FC236}">
                <a16:creationId xmlns:a16="http://schemas.microsoft.com/office/drawing/2014/main" id="{7F8E687D-B470-01AB-1AD2-96DC37FC908F}"/>
              </a:ext>
            </a:extLst>
          </p:cNvPr>
          <p:cNvPicPr>
            <a:picLocks noChangeAspect="1"/>
          </p:cNvPicPr>
          <p:nvPr/>
        </p:nvPicPr>
        <p:blipFill>
          <a:blip r:embed="rId2"/>
          <a:stretch>
            <a:fillRect/>
          </a:stretch>
        </p:blipFill>
        <p:spPr>
          <a:xfrm>
            <a:off x="1732547" y="791436"/>
            <a:ext cx="5678905" cy="4141143"/>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0FCA27C0-01C9-4997-B7DD-100BE0547140}"/>
              </a:ext>
            </a:extLst>
          </p:cNvPr>
          <p:cNvPicPr>
            <a:picLocks noChangeAspect="1"/>
          </p:cNvPicPr>
          <p:nvPr/>
        </p:nvPicPr>
        <p:blipFill>
          <a:blip r:embed="rId2"/>
          <a:stretch>
            <a:fillRect/>
          </a:stretch>
        </p:blipFill>
        <p:spPr>
          <a:xfrm>
            <a:off x="1728998" y="769383"/>
            <a:ext cx="5686004" cy="4146320"/>
          </a:xfrm>
          <a:prstGeom prst="rect">
            <a:avLst/>
          </a:prstGeom>
        </p:spPr>
      </p:pic>
    </p:spTree>
    <p:extLst>
      <p:ext uri="{BB962C8B-B14F-4D97-AF65-F5344CB8AC3E}">
        <p14:creationId xmlns:p14="http://schemas.microsoft.com/office/powerpoint/2010/main" val="1234502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32276449-F78E-5D7D-7BDE-F803C590F9E8}"/>
              </a:ext>
            </a:extLst>
          </p:cNvPr>
          <p:cNvPicPr>
            <a:picLocks noChangeAspect="1"/>
          </p:cNvPicPr>
          <p:nvPr/>
        </p:nvPicPr>
        <p:blipFill>
          <a:blip r:embed="rId2"/>
          <a:stretch>
            <a:fillRect/>
          </a:stretch>
        </p:blipFill>
        <p:spPr>
          <a:xfrm>
            <a:off x="1234012" y="933647"/>
            <a:ext cx="1822408" cy="3741020"/>
          </a:xfrm>
          <a:prstGeom prst="rect">
            <a:avLst/>
          </a:prstGeom>
        </p:spPr>
      </p:pic>
      <p:pic>
        <p:nvPicPr>
          <p:cNvPr id="8" name="Picture 7">
            <a:extLst>
              <a:ext uri="{FF2B5EF4-FFF2-40B4-BE49-F238E27FC236}">
                <a16:creationId xmlns:a16="http://schemas.microsoft.com/office/drawing/2014/main" id="{83754049-D62C-05A3-E832-FB2D081D3469}"/>
              </a:ext>
            </a:extLst>
          </p:cNvPr>
          <p:cNvPicPr>
            <a:picLocks noChangeAspect="1"/>
          </p:cNvPicPr>
          <p:nvPr/>
        </p:nvPicPr>
        <p:blipFill>
          <a:blip r:embed="rId3"/>
          <a:stretch>
            <a:fillRect/>
          </a:stretch>
        </p:blipFill>
        <p:spPr>
          <a:xfrm>
            <a:off x="3728452" y="933647"/>
            <a:ext cx="1687097" cy="3689686"/>
          </a:xfrm>
          <a:prstGeom prst="rect">
            <a:avLst/>
          </a:prstGeom>
        </p:spPr>
      </p:pic>
      <p:pic>
        <p:nvPicPr>
          <p:cNvPr id="10" name="Picture 9">
            <a:extLst>
              <a:ext uri="{FF2B5EF4-FFF2-40B4-BE49-F238E27FC236}">
                <a16:creationId xmlns:a16="http://schemas.microsoft.com/office/drawing/2014/main" id="{4C3F9861-9148-F900-016E-2C342B03A5E4}"/>
              </a:ext>
            </a:extLst>
          </p:cNvPr>
          <p:cNvPicPr>
            <a:picLocks noChangeAspect="1"/>
          </p:cNvPicPr>
          <p:nvPr/>
        </p:nvPicPr>
        <p:blipFill>
          <a:blip r:embed="rId4"/>
          <a:stretch>
            <a:fillRect/>
          </a:stretch>
        </p:blipFill>
        <p:spPr>
          <a:xfrm>
            <a:off x="6087581" y="933647"/>
            <a:ext cx="1712090" cy="3712674"/>
          </a:xfrm>
          <a:prstGeom prst="rect">
            <a:avLst/>
          </a:prstGeom>
        </p:spPr>
      </p:pic>
    </p:spTree>
    <p:extLst>
      <p:ext uri="{BB962C8B-B14F-4D97-AF65-F5344CB8AC3E}">
        <p14:creationId xmlns:p14="http://schemas.microsoft.com/office/powerpoint/2010/main" val="70232912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13456</TotalTime>
  <Words>3454</Words>
  <Application>Microsoft Office PowerPoint</Application>
  <PresentationFormat>On-screen Show (16:9)</PresentationFormat>
  <Paragraphs>599</Paragraphs>
  <Slides>87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Arial</vt:lpstr>
      <vt:lpstr>Arial Black</vt:lpstr>
      <vt:lpstr>Calibri</vt:lpstr>
      <vt:lpstr>JetBrains Mono</vt:lpstr>
      <vt:lpstr>Open Sans SemiBold</vt:lpstr>
      <vt:lpstr>Segoe UI</vt:lpstr>
      <vt:lpstr>Segoe UI Light</vt:lpstr>
      <vt:lpstr>Segoe UI Semibold</vt:lpstr>
      <vt:lpstr>Standard_LiveLessons_2017</vt:lpstr>
      <vt:lpstr>Microsoft Fabric Quick Start</vt:lpstr>
      <vt:lpstr>Welcome to Training!</vt:lpstr>
      <vt:lpstr>Today's Course Plan (Central Time)</vt:lpstr>
      <vt:lpstr>Course materials</vt:lpstr>
      <vt:lpstr>Session Recordings &amp; Badge</vt:lpstr>
      <vt:lpstr>Session Recordings &amp; Badge</vt:lpstr>
      <vt:lpstr>Session Recordings &amp; Badge</vt:lpstr>
      <vt:lpstr>Session Recordings &amp; Badge</vt:lpstr>
      <vt:lpstr>Session Recordings &amp; Badge</vt:lpstr>
      <vt:lpstr>Session Recordings &amp; Badge</vt:lpstr>
      <vt:lpstr>Session Recordings &amp; Badge</vt:lpstr>
      <vt:lpstr> </vt:lpstr>
      <vt:lpstr>Thank you!</vt:lpstr>
      <vt:lpstr>Data Types</vt:lpstr>
      <vt:lpstr>Data Workload Types</vt:lpstr>
      <vt:lpstr>Data Processing Types</vt:lpstr>
      <vt:lpstr>Data Processing</vt:lpstr>
      <vt:lpstr>ETL</vt:lpstr>
      <vt:lpstr>ELT</vt:lpstr>
      <vt:lpstr>Data Analytics</vt:lpstr>
      <vt:lpstr>Non-Binary Data Formats</vt:lpstr>
      <vt:lpstr>Binary Data Formats</vt:lpstr>
      <vt:lpstr>More on Parquet and Delta Lake (FOSS)</vt:lpstr>
      <vt:lpstr>Microsoft Fabric Basic Architecture</vt:lpstr>
      <vt:lpstr>Microsoft Fabric Experiences</vt:lpstr>
      <vt:lpstr>Lakehouse Scenario</vt:lpstr>
      <vt:lpstr>SQL Database Scenario</vt:lpstr>
      <vt:lpstr>Warehouse Scenario</vt:lpstr>
      <vt:lpstr>Streaming Data Scenario</vt:lpstr>
      <vt:lpstr>A Tale of Three Houses</vt:lpstr>
      <vt:lpstr>Data Fundamentals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250</cp:revision>
  <dcterms:created xsi:type="dcterms:W3CDTF">2015-09-28T19:52:00Z</dcterms:created>
  <dcterms:modified xsi:type="dcterms:W3CDTF">2025-04-15T12:20:10Z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